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7"/>
  </p:notesMasterIdLst>
  <p:sldIdLst>
    <p:sldId id="260" r:id="rId2"/>
    <p:sldId id="271" r:id="rId3"/>
    <p:sldId id="273" r:id="rId4"/>
    <p:sldId id="316" r:id="rId5"/>
    <p:sldId id="290" r:id="rId6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8"/>
      <p:bold r:id="rId9"/>
      <p:italic r:id="rId10"/>
      <p:boldItalic r:id="rId11"/>
    </p:embeddedFont>
    <p:embeddedFont>
      <p:font typeface="Roboto" panose="020000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 is replaceable, behind the blue filter.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photo –&gt; Picture format – Change picture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external presentations, choose a relevant photo for which </a:t>
            </a:r>
            <a:r>
              <a:rPr lang="en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own the copyrights 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to. </a:t>
            </a:r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 is replaceable, behind the blue filter.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photo –&gt; Picture format – Change picture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external presentations, choose a relevant photo for which </a:t>
            </a:r>
            <a:r>
              <a:rPr lang="en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own the copyrights 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to. </a:t>
            </a:r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Shape 775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 is replaceable, behind the blue filter.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photo –&gt; Picture format – Change picture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external presentations, choose a relevant photo for which </a:t>
            </a:r>
            <a:r>
              <a:rPr lang="en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own the copyrights 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to. </a:t>
            </a:r>
            <a:endParaRPr/>
          </a:p>
        </p:txBody>
      </p:sp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1_Blank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1" y="0"/>
            <a:ext cx="327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94446"/>
            <a:ext cx="3137100" cy="46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 flipH="1">
            <a:off x="1295819" y="1077525"/>
            <a:ext cx="1875390" cy="2750402"/>
            <a:chOff x="8099434" y="2121218"/>
            <a:chExt cx="1322388" cy="1878013"/>
          </a:xfrm>
        </p:grpSpPr>
        <p:sp>
          <p:nvSpPr>
            <p:cNvPr id="50" name="Shape 50"/>
            <p:cNvSpPr/>
            <p:nvPr/>
          </p:nvSpPr>
          <p:spPr>
            <a:xfrm>
              <a:off x="8099434" y="2121218"/>
              <a:ext cx="1322388" cy="18780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8107372" y="2127568"/>
              <a:ext cx="1308100" cy="18637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8759834" y="2206943"/>
              <a:ext cx="1588" cy="15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8736022" y="3889693"/>
              <a:ext cx="50800" cy="5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Shape 62"/>
          <p:cNvGrpSpPr/>
          <p:nvPr/>
        </p:nvGrpSpPr>
        <p:grpSpPr>
          <a:xfrm flipH="1">
            <a:off x="3642687" y="1077524"/>
            <a:ext cx="1875390" cy="2750402"/>
            <a:chOff x="8099434" y="2121218"/>
            <a:chExt cx="1322388" cy="1878013"/>
          </a:xfrm>
        </p:grpSpPr>
        <p:sp>
          <p:nvSpPr>
            <p:cNvPr id="63" name="Shape 63"/>
            <p:cNvSpPr/>
            <p:nvPr/>
          </p:nvSpPr>
          <p:spPr>
            <a:xfrm>
              <a:off x="8099434" y="2121218"/>
              <a:ext cx="1322388" cy="18780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8107372" y="2127568"/>
              <a:ext cx="1308100" cy="18637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8759834" y="2206943"/>
              <a:ext cx="1588" cy="15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8736022" y="3889693"/>
              <a:ext cx="50800" cy="5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Shape 75"/>
          <p:cNvGrpSpPr/>
          <p:nvPr/>
        </p:nvGrpSpPr>
        <p:grpSpPr>
          <a:xfrm flipH="1">
            <a:off x="6006773" y="1086825"/>
            <a:ext cx="1875390" cy="2750402"/>
            <a:chOff x="8099434" y="2121218"/>
            <a:chExt cx="1322388" cy="1878013"/>
          </a:xfrm>
        </p:grpSpPr>
        <p:sp>
          <p:nvSpPr>
            <p:cNvPr id="76" name="Shape 76"/>
            <p:cNvSpPr/>
            <p:nvPr/>
          </p:nvSpPr>
          <p:spPr>
            <a:xfrm>
              <a:off x="8099434" y="2121218"/>
              <a:ext cx="1322388" cy="18780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114928"/>
                  </a:moveTo>
                  <a:cubicBezTo>
                    <a:pt x="119999" y="117666"/>
                    <a:pt x="116834" y="120000"/>
                    <a:pt x="112949" y="120000"/>
                  </a:cubicBezTo>
                  <a:cubicBezTo>
                    <a:pt x="7194" y="120000"/>
                    <a:pt x="7194" y="120000"/>
                    <a:pt x="7194" y="120000"/>
                  </a:cubicBezTo>
                  <a:cubicBezTo>
                    <a:pt x="3165" y="120000"/>
                    <a:pt x="0" y="117666"/>
                    <a:pt x="0" y="114928"/>
                  </a:cubicBezTo>
                  <a:cubicBezTo>
                    <a:pt x="0" y="4970"/>
                    <a:pt x="0" y="4970"/>
                    <a:pt x="0" y="4970"/>
                  </a:cubicBezTo>
                  <a:cubicBezTo>
                    <a:pt x="0" y="2231"/>
                    <a:pt x="3165" y="0"/>
                    <a:pt x="7194" y="0"/>
                  </a:cubicBezTo>
                  <a:cubicBezTo>
                    <a:pt x="112949" y="0"/>
                    <a:pt x="112949" y="0"/>
                    <a:pt x="112949" y="0"/>
                  </a:cubicBezTo>
                  <a:cubicBezTo>
                    <a:pt x="116834" y="0"/>
                    <a:pt x="119999" y="2231"/>
                    <a:pt x="119999" y="4970"/>
                  </a:cubicBezTo>
                  <a:cubicBezTo>
                    <a:pt x="119999" y="114928"/>
                    <a:pt x="119999" y="114928"/>
                    <a:pt x="119999" y="11492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8107372" y="2127568"/>
              <a:ext cx="1308100" cy="18637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545" y="120000"/>
                  </a:moveTo>
                  <a:cubicBezTo>
                    <a:pt x="2909" y="120000"/>
                    <a:pt x="0" y="117955"/>
                    <a:pt x="0" y="115400"/>
                  </a:cubicBezTo>
                  <a:cubicBezTo>
                    <a:pt x="0" y="4599"/>
                    <a:pt x="0" y="4599"/>
                    <a:pt x="0" y="4599"/>
                  </a:cubicBezTo>
                  <a:cubicBezTo>
                    <a:pt x="0" y="2146"/>
                    <a:pt x="2909" y="0"/>
                    <a:pt x="6545" y="0"/>
                  </a:cubicBezTo>
                  <a:cubicBezTo>
                    <a:pt x="113454" y="0"/>
                    <a:pt x="113454" y="0"/>
                    <a:pt x="113454" y="0"/>
                  </a:cubicBezTo>
                  <a:cubicBezTo>
                    <a:pt x="117090" y="0"/>
                    <a:pt x="120000" y="2146"/>
                    <a:pt x="120000" y="4599"/>
                  </a:cubicBezTo>
                  <a:cubicBezTo>
                    <a:pt x="120000" y="115400"/>
                    <a:pt x="120000" y="115400"/>
                    <a:pt x="120000" y="115400"/>
                  </a:cubicBezTo>
                  <a:cubicBezTo>
                    <a:pt x="120000" y="117955"/>
                    <a:pt x="117090" y="120000"/>
                    <a:pt x="113454" y="120000"/>
                  </a:cubicBezTo>
                  <a:cubicBezTo>
                    <a:pt x="6545" y="120000"/>
                    <a:pt x="6545" y="120000"/>
                    <a:pt x="6545" y="120000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759834" y="2206943"/>
              <a:ext cx="1588" cy="15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120000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8736022" y="3889693"/>
              <a:ext cx="50800" cy="5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00" y="78750"/>
                  </a:move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05000" y="93750"/>
                    <a:pt x="93750" y="105000"/>
                    <a:pt x="78750" y="105000"/>
                  </a:cubicBezTo>
                  <a:cubicBezTo>
                    <a:pt x="41250" y="105000"/>
                    <a:pt x="41250" y="105000"/>
                    <a:pt x="41250" y="105000"/>
                  </a:cubicBezTo>
                  <a:cubicBezTo>
                    <a:pt x="26250" y="105000"/>
                    <a:pt x="15000" y="93750"/>
                    <a:pt x="15000" y="78750"/>
                  </a:cubicBezTo>
                  <a:cubicBezTo>
                    <a:pt x="15000" y="41250"/>
                    <a:pt x="15000" y="41250"/>
                    <a:pt x="15000" y="41250"/>
                  </a:cubicBezTo>
                  <a:cubicBezTo>
                    <a:pt x="15000" y="26250"/>
                    <a:pt x="26250" y="15000"/>
                    <a:pt x="41250" y="15000"/>
                  </a:cubicBezTo>
                  <a:cubicBezTo>
                    <a:pt x="78750" y="15000"/>
                    <a:pt x="78750" y="15000"/>
                    <a:pt x="78750" y="15000"/>
                  </a:cubicBezTo>
                  <a:cubicBezTo>
                    <a:pt x="93750" y="15000"/>
                    <a:pt x="105000" y="26250"/>
                    <a:pt x="105000" y="41250"/>
                  </a:cubicBezTo>
                  <a:cubicBezTo>
                    <a:pt x="105000" y="78750"/>
                    <a:pt x="105000" y="78750"/>
                    <a:pt x="105000" y="78750"/>
                  </a:cubicBezTo>
                  <a:cubicBezTo>
                    <a:pt x="112500" y="78750"/>
                    <a:pt x="112500" y="78750"/>
                    <a:pt x="112500" y="78750"/>
                  </a:cubicBezTo>
                  <a:cubicBezTo>
                    <a:pt x="120000" y="78750"/>
                    <a:pt x="120000" y="78750"/>
                    <a:pt x="120000" y="78750"/>
                  </a:cubicBezTo>
                  <a:cubicBezTo>
                    <a:pt x="120000" y="41250"/>
                    <a:pt x="120000" y="41250"/>
                    <a:pt x="120000" y="41250"/>
                  </a:cubicBezTo>
                  <a:cubicBezTo>
                    <a:pt x="120000" y="18750"/>
                    <a:pt x="105000" y="0"/>
                    <a:pt x="78750" y="0"/>
                  </a:cubicBezTo>
                  <a:cubicBezTo>
                    <a:pt x="41250" y="0"/>
                    <a:pt x="41250" y="0"/>
                    <a:pt x="41250" y="0"/>
                  </a:cubicBezTo>
                  <a:cubicBezTo>
                    <a:pt x="18750" y="0"/>
                    <a:pt x="0" y="18750"/>
                    <a:pt x="0" y="41250"/>
                  </a:cubicBezTo>
                  <a:cubicBezTo>
                    <a:pt x="0" y="78750"/>
                    <a:pt x="0" y="78750"/>
                    <a:pt x="0" y="78750"/>
                  </a:cubicBezTo>
                  <a:cubicBezTo>
                    <a:pt x="0" y="105000"/>
                    <a:pt x="18750" y="120000"/>
                    <a:pt x="41250" y="120000"/>
                  </a:cubicBezTo>
                  <a:cubicBezTo>
                    <a:pt x="78750" y="120000"/>
                    <a:pt x="78750" y="120000"/>
                    <a:pt x="78750" y="120000"/>
                  </a:cubicBezTo>
                  <a:cubicBezTo>
                    <a:pt x="105000" y="120000"/>
                    <a:pt x="120000" y="105000"/>
                    <a:pt x="120000" y="78750"/>
                  </a:cubicBezTo>
                  <a:lnTo>
                    <a:pt x="112500" y="7875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Shape 88"/>
          <p:cNvSpPr>
            <a:spLocks noGrp="1"/>
          </p:cNvSpPr>
          <p:nvPr>
            <p:ph type="pic" idx="2"/>
          </p:nvPr>
        </p:nvSpPr>
        <p:spPr>
          <a:xfrm>
            <a:off x="1415143" y="1306430"/>
            <a:ext cx="1643499" cy="226807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36600" marR="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30300" marR="0" lvl="2" indent="-88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87500" marR="0" lvl="3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320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4892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337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909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35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idx="3"/>
          </p:nvPr>
        </p:nvSpPr>
        <p:spPr>
          <a:xfrm>
            <a:off x="3760379" y="1306429"/>
            <a:ext cx="1643499" cy="226807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36600" marR="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30300" marR="0" lvl="2" indent="-88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87500" marR="0" lvl="3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320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4892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337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909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35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idx="4"/>
          </p:nvPr>
        </p:nvSpPr>
        <p:spPr>
          <a:xfrm>
            <a:off x="6124464" y="1316050"/>
            <a:ext cx="1643499" cy="226807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36600" marR="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30300" marR="0" lvl="2" indent="-88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87500" marR="0" lvl="3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320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4892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337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909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35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Custom Layout 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8" y="0"/>
            <a:ext cx="458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1_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Custom Layout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6389" y="1199029"/>
            <a:ext cx="5171215" cy="305194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4143107" y="1413865"/>
            <a:ext cx="3831784" cy="251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36600" marR="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30300" marR="0" lvl="2" indent="-88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87500" marR="0" lvl="3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320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4892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337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909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35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iMac-Mas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64095" y="587992"/>
            <a:ext cx="5407468" cy="470768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>
            <a:spLocks noGrp="1"/>
          </p:cNvSpPr>
          <p:nvPr>
            <p:ph type="pic" idx="2"/>
          </p:nvPr>
        </p:nvSpPr>
        <p:spPr>
          <a:xfrm>
            <a:off x="3372742" y="850238"/>
            <a:ext cx="4786601" cy="27468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36600" marR="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30300" marR="0" lvl="2" indent="-88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587500" marR="0" lvl="3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320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4892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337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909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354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l="620" r="865" b="16832"/>
          <a:stretch/>
        </p:blipFill>
        <p:spPr>
          <a:xfrm>
            <a:off x="895261" y="280584"/>
            <a:ext cx="7284300" cy="4277400"/>
          </a:xfrm>
          <a:prstGeom prst="rect">
            <a:avLst/>
          </a:prstGeom>
          <a:noFill/>
          <a:ln>
            <a:noFill/>
          </a:ln>
          <a:effectLst>
            <a:outerShdw blurRad="177800" sx="102000" sy="102000" algn="ctr" rotWithShape="0">
              <a:srgbClr val="000000">
                <a:alpha val="7450"/>
              </a:srgbClr>
            </a:outerShdw>
          </a:effectLst>
        </p:spPr>
      </p:pic>
      <p:sp>
        <p:nvSpPr>
          <p:cNvPr id="42" name="Shape 42"/>
          <p:cNvSpPr txBox="1"/>
          <p:nvPr/>
        </p:nvSpPr>
        <p:spPr>
          <a:xfrm>
            <a:off x="3130505" y="303832"/>
            <a:ext cx="2813700" cy="1731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Editable copy url here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75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wing, fountain&#10;&#10;Description automatically generated">
            <a:extLst>
              <a:ext uri="{FF2B5EF4-FFF2-40B4-BE49-F238E27FC236}">
                <a16:creationId xmlns:a16="http://schemas.microsoft.com/office/drawing/2014/main" id="{72424B3C-2C93-400B-A796-AF0BEE072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43" b="32836"/>
          <a:stretch/>
        </p:blipFill>
        <p:spPr>
          <a:xfrm>
            <a:off x="-142875" y="0"/>
            <a:ext cx="9572625" cy="5143500"/>
          </a:xfrm>
          <a:prstGeom prst="rect">
            <a:avLst/>
          </a:prstGeom>
        </p:spPr>
      </p:pic>
      <p:sp>
        <p:nvSpPr>
          <p:cNvPr id="130" name="Shape 130"/>
          <p:cNvSpPr txBox="1"/>
          <p:nvPr/>
        </p:nvSpPr>
        <p:spPr>
          <a:xfrm>
            <a:off x="689737" y="3369697"/>
            <a:ext cx="7590900" cy="62287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STROKE Project Presentation</a:t>
            </a:r>
            <a:endParaRPr dirty="0"/>
          </a:p>
        </p:txBody>
      </p:sp>
      <p:sp>
        <p:nvSpPr>
          <p:cNvPr id="131" name="Shape 131"/>
          <p:cNvSpPr txBox="1"/>
          <p:nvPr/>
        </p:nvSpPr>
        <p:spPr>
          <a:xfrm>
            <a:off x="689737" y="3992572"/>
            <a:ext cx="5368800" cy="3153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Hien Nguyen | 28 Oct 2021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t="26556" b="30761"/>
          <a:stretch/>
        </p:blipFill>
        <p:spPr>
          <a:xfrm>
            <a:off x="9149" y="2760300"/>
            <a:ext cx="9142502" cy="260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4">
            <a:alphaModFix amt="35000"/>
          </a:blip>
          <a:srcRect t="44400" b="10166"/>
          <a:stretch/>
        </p:blipFill>
        <p:spPr>
          <a:xfrm>
            <a:off x="0" y="2760302"/>
            <a:ext cx="9160800" cy="26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125600" y="338181"/>
            <a:ext cx="6892800" cy="3924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</p:txBody>
      </p:sp>
      <p:sp>
        <p:nvSpPr>
          <p:cNvPr id="231" name="Shape 231"/>
          <p:cNvSpPr txBox="1"/>
          <p:nvPr/>
        </p:nvSpPr>
        <p:spPr>
          <a:xfrm>
            <a:off x="756450" y="839631"/>
            <a:ext cx="7631100" cy="1484469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285750" marR="0" lvl="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 project’s analysis is based on NHANES dataset, which aims to collect data on adults’ and children’s health and nutritional status in the United States.</a:t>
            </a:r>
          </a:p>
          <a:p>
            <a:pPr marL="285750" marR="0" lvl="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survey consists of six primary data sets: Demographics, Dietary, Examination, Laboratory, Questionnaire, and Limited Access Data.</a:t>
            </a:r>
          </a:p>
          <a:p>
            <a:pPr marL="285750" marR="0" lvl="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project aims to identify the important risk factors for stroke and narrow it down to only top important factors, focusing mainly on the Demographic and Questionnaire datasets.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t="33219" r="-20" b="24698"/>
          <a:stretch/>
        </p:blipFill>
        <p:spPr>
          <a:xfrm>
            <a:off x="0" y="3571874"/>
            <a:ext cx="9145805" cy="256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 amt="25000"/>
          </a:blip>
          <a:srcRect t="44400" b="10166"/>
          <a:stretch/>
        </p:blipFill>
        <p:spPr>
          <a:xfrm>
            <a:off x="0" y="3571874"/>
            <a:ext cx="9144000" cy="160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386499" y="846508"/>
            <a:ext cx="8253300" cy="14487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4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 Forest Algorithm and Logistic Regression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T</a:t>
            </a:r>
            <a:r>
              <a:rPr lang="en-US" sz="14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 test set has 3,408 participants, true positive (TP) is 137, and thus the true positive rate (TPR) is 100%. However, out of 3,271 people who did not have a stroke in the test set, the model only correctly predicts 189 true negative (TN) participants, and the false positive rate (FPR) is 94.22%.</a:t>
            </a:r>
            <a:endParaRPr lang="en" sz="140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lang="en" sz="140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Ethics issue: sampling bias and negative set bias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dataset is collected based on US population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Measurement of "fairness metrics" should be tracked continually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386499" y="374838"/>
            <a:ext cx="6264000" cy="438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000" b="1" dirty="0">
                <a:solidFill>
                  <a:schemeClr val="bg2"/>
                </a:solidFill>
              </a:rPr>
              <a:t>Methodology and Ethics</a:t>
            </a:r>
            <a:endParaRPr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/>
        </p:nvSpPr>
        <p:spPr>
          <a:xfrm>
            <a:off x="4572133" y="-300"/>
            <a:ext cx="4571867" cy="51423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133" y="0"/>
            <a:ext cx="4571866" cy="51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Shape 780"/>
          <p:cNvSpPr txBox="1"/>
          <p:nvPr/>
        </p:nvSpPr>
        <p:spPr>
          <a:xfrm>
            <a:off x="763265" y="2405100"/>
            <a:ext cx="3045600" cy="2736900"/>
          </a:xfrm>
          <a:prstGeom prst="rect">
            <a:avLst/>
          </a:prstGeom>
          <a:noFill/>
          <a:ln>
            <a:noFill/>
          </a:ln>
        </p:spPr>
        <p:txBody>
          <a:bodyPr wrap="square" lIns="411550" tIns="34275" rIns="411550" bIns="41155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 dirty="0">
                <a:solidFill>
                  <a:schemeClr val="lt1"/>
                </a:solidFill>
              </a:rPr>
              <a:t>EDA</a:t>
            </a:r>
            <a:endParaRPr lang="en-US" dirty="0"/>
          </a:p>
        </p:txBody>
      </p:sp>
      <p:sp>
        <p:nvSpPr>
          <p:cNvPr id="782" name="Shape 782"/>
          <p:cNvSpPr txBox="1"/>
          <p:nvPr/>
        </p:nvSpPr>
        <p:spPr>
          <a:xfrm>
            <a:off x="5335131" y="2406600"/>
            <a:ext cx="3037800" cy="2736900"/>
          </a:xfrm>
          <a:prstGeom prst="rect">
            <a:avLst/>
          </a:prstGeom>
          <a:noFill/>
          <a:ln>
            <a:noFill/>
          </a:ln>
        </p:spPr>
        <p:txBody>
          <a:bodyPr wrap="square" lIns="411550" tIns="34275" rIns="411550" bIns="41155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FINDINGS</a:t>
            </a:r>
            <a:endParaRPr b="1" dirty="0"/>
          </a:p>
        </p:txBody>
      </p:sp>
      <p:pic>
        <p:nvPicPr>
          <p:cNvPr id="784" name="Shape 7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5817" y="1411236"/>
            <a:ext cx="904232" cy="73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519">
            <a:extLst>
              <a:ext uri="{FF2B5EF4-FFF2-40B4-BE49-F238E27FC236}">
                <a16:creationId xmlns:a16="http://schemas.microsoft.com/office/drawing/2014/main" id="{F9D0A784-B7E6-43DA-BF46-A52F5DEB7B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6008" y="1411236"/>
            <a:ext cx="800115" cy="80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og, ground, brown, mammal&#10;&#10;Description automatically generated">
            <a:extLst>
              <a:ext uri="{FF2B5EF4-FFF2-40B4-BE49-F238E27FC236}">
                <a16:creationId xmlns:a16="http://schemas.microsoft.com/office/drawing/2014/main" id="{A5EF7C21-D938-4AFC-A963-4859AB85E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92" b="8100"/>
          <a:stretch/>
        </p:blipFill>
        <p:spPr>
          <a:xfrm>
            <a:off x="0" y="0"/>
            <a:ext cx="9172153" cy="5143475"/>
          </a:xfrm>
          <a:prstGeom prst="rect">
            <a:avLst/>
          </a:prstGeom>
        </p:spPr>
      </p:pic>
      <p:pic>
        <p:nvPicPr>
          <p:cNvPr id="399" name="Shape 399"/>
          <p:cNvPicPr preferRelativeResize="0"/>
          <p:nvPr/>
        </p:nvPicPr>
        <p:blipFill rotWithShape="1">
          <a:blip r:embed="rId4">
            <a:alphaModFix amt="30000"/>
          </a:blip>
          <a:srcRect b="10167"/>
          <a:stretch/>
        </p:blipFill>
        <p:spPr>
          <a:xfrm>
            <a:off x="-8400" y="25"/>
            <a:ext cx="9160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0" y="828475"/>
            <a:ext cx="9144000" cy="3486600"/>
          </a:xfrm>
          <a:prstGeom prst="rect">
            <a:avLst/>
          </a:prstGeom>
          <a:noFill/>
          <a:ln>
            <a:noFill/>
          </a:ln>
        </p:spPr>
        <p:txBody>
          <a:bodyPr wrap="square" lIns="548725" tIns="548725" rIns="548725" bIns="548725" anchor="ctr" anchorCtr="0">
            <a:noAutofit/>
          </a:bodyPr>
          <a:lstStyle/>
          <a:p>
            <a:pPr marL="0" marR="0" lvl="0" indent="0" algn="ctr" rtl="0">
              <a:lnSpc>
                <a:spcPct val="833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dirty="0">
                <a:solidFill>
                  <a:schemeClr val="lt1"/>
                </a:solidFill>
              </a:rPr>
              <a:t>Q &amp; A time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tner Services">
  <a:themeElements>
    <a:clrScheme name="Booking-com RGB">
      <a:dk1>
        <a:srgbClr val="003580"/>
      </a:dk1>
      <a:lt1>
        <a:srgbClr val="FFFFFF"/>
      </a:lt1>
      <a:dk2>
        <a:srgbClr val="003580"/>
      </a:dk2>
      <a:lt2>
        <a:srgbClr val="FFFFFF"/>
      </a:lt2>
      <a:accent1>
        <a:srgbClr val="009FE3"/>
      </a:accent1>
      <a:accent2>
        <a:srgbClr val="FDAD0A"/>
      </a:accent2>
      <a:accent3>
        <a:srgbClr val="697D95"/>
      </a:accent3>
      <a:accent4>
        <a:srgbClr val="D7D7D7"/>
      </a:accent4>
      <a:accent5>
        <a:srgbClr val="E55017"/>
      </a:accent5>
      <a:accent6>
        <a:srgbClr val="6FA51E"/>
      </a:accent6>
      <a:hlink>
        <a:srgbClr val="118CDC"/>
      </a:hlink>
      <a:folHlink>
        <a:srgbClr val="FDAD0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308</Words>
  <Application>Microsoft Office PowerPoint</Application>
  <PresentationFormat>On-screen Show (16:9)</PresentationFormat>
  <Paragraphs>32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Roboto</vt:lpstr>
      <vt:lpstr>Partner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Hien Nguyen</cp:lastModifiedBy>
  <cp:revision>21</cp:revision>
  <dcterms:modified xsi:type="dcterms:W3CDTF">2021-10-28T02:02:56Z</dcterms:modified>
</cp:coreProperties>
</file>